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7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8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Slab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4:02.5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515 515 9794,'-515'-257'0,"1030"0"0,-1030 514 0,4945-257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6:01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4915,'0'0'0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7:00.3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4915,'0'0'0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7:33.8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3748 94 15013,'-3748'-93'0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7:20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4494 281 4915,'-629'-40'4730,"324"17"-2904,169 16-517,-220-39 0,284 31-812,-1 4 0,0 2-1,-79 3 1,94 3 24,0-3-1,-74-15 0,68 9 125,-91-6 0,-17 19 233,-43-2 419,187-3-1000,0 0 1,-52-18-1,52 14-14,-1 0 0,-43-4 0,-274 7-191,187 7-90,-666-2-2,816 0 0,0 1 0,1-1 0,-1 1 0,0 1 0,1 0 0,-1 0 0,1 1 0,0 0 0,0 0 0,0 1 0,0 0 0,0 0 0,-8 7 0,11-7 0,-1 1 0,1 0 0,0 1 0,1-1 0,-1 1 0,1-1 0,0 2 0,1-1 0,-1 0 0,1 1 0,0-1 0,1 1 0,0 0 0,0 0 0,0 0 0,-1 10 0,0 56 0,4-54 0,-2 0 0,0-1 0,-6 30 0,1-18 0,2 1 0,-2 58 0,2-12 0,-10-1 0,9-56 0,1-1 0,-2 24 0,5-32 0,1 0 0,0 0 0,0 0 0,2 0 0,-1 0 0,1 0 0,1 0 0,4 12 0,-5-18 0,0-1 0,0 0 0,0 1 0,1-1 0,0 0 0,0 0 0,0-1 0,0 1 0,0 0 0,1-1 0,0 0 0,-1 0 0,1 0 0,0 0 0,1-1 0,-1 0 0,0 0 0,1 0 0,-1 0 0,1 0 0,6 0 0,6 1 0,0-1 0,0-1 0,22-1 0,-20-1 0,0 2 0,21 2 0,-34-2 0,0 1 0,1-1 0,-1 1 0,0 0 0,0 1 0,0-1 0,-1 1 0,1 0 0,0 1 0,5 4 0,9 9 0,-6-5 0,1 0 0,20 12 0,-32-21 0,1-1 0,-1 0 0,1-1 0,-1 1 0,1-1 0,0 0 0,0 0 0,-1 0 0,1 0 0,0 0 0,0-1 0,0 0 0,0 0 0,0 0 0,0 0 0,7-2 0,-9 1-12,0 0-1,0 0 1,0 0 0,0 0 0,0-1-1,0 1 1,0-1 0,0 1-1,-1-1 1,1 0 0,-1 0 0,1 0-1,-1 1 1,0-1 0,1-1 0,-1 1-1,0 0 1,0-2 0,14-48-390,-8 26 229,1-3-72,2 1 0,1 0 0,1 1 0,2 0 0,0 1 0,28-37-1,-36 56 178,0-1 0,-1 0 0,1-1-1,-2 1 1,1-1 0,3-11 0,-7 17 61,0 1 0,-1-1 0,1 1 1,-1-1-1,1 0 0,-1 1 0,0-1 0,0 0 1,0 1-1,-1-1 0,1 0 0,-1 1 0,1-1 1,-1 0-1,0 1 0,0-1 0,0 1 0,0 0 1,0-1-1,-1 1 0,1 0 0,-1 0 0,1 0 1,-1-1-1,0 2 0,0-1 0,-3-2 0,-81-59 176,-19-16-235,99 74 44,-1 0 0,1 0-1,-1 0 1,0 1-1,-12-6 1,17 9 25,1 0 0,-1 0 1,0 1-1,1-1 0,-1 1 0,0 0 0,0-1 0,1 1 1,-1 0-1,0 0 0,0 0 0,1 0 0,-1 0 0,0 1 1,0-1-1,1 0 0,-1 1 0,0-1 0,1 1 0,-1 0 1,0-1-1,1 1 0,-1 0 0,1 0 0,-1 0 1,1 0-1,0 1 0,-1-1 0,1 0 0,0 0 0,0 1 1,-2 2-1,-5 11 23,1 0 0,0 0-1,1 1 1,-5 22 0,0-2 18,5-11-7,1 1-1,1-1 1,1 1-1,1 0 1,3 44-1,-1-67-32,0 24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7:23.3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0 404 4915,'95'2'929,"109"-4"317,-179-2-1032,0 0 0,-1-1-1,33-12 1,-31 8 27,1 2 0,39-6 1,-15 10 203,63 4 0,41-2 467,-124-4-615,-1-1 0,0-2-1,41-16 1,-48 16-148,9-5 277,45-25 1,-48 22 35,56-20 0,303-80 1910,-346 105-2104,-11 2-12,1 2 1,0 1-1,34-1 0,65-8 591,10-1-42,262 16 1577,-186 1-1159,-180 1-1107,-1 2 0,1 2 0,49 13 0,-45-9-127,0-1 0,53 3 0,41-12 11,-90-2 0,-1 2 0,0 2 0,58 9 0,97 28 0,-171-34 0,0-1 0,0-2 0,52-2 0,21 2 0,-85 0 0,0 1 0,20 6 0,25 4 0,18 5 0,-59-13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7:25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3893 312 4915,'-2039'0'12405,"1988"-3"-11930,-81-14 1,57 6-24,-85-20 699,-4 0-234,7-2 164,29 5-342,-59-3-413,176 28-326,1 0 0,0 0 0,-1-1 0,1 0 0,-13-8 0,11 5 0,0 2 0,-24-9 0,-5 2 0,17 5 0,0 0 0,0 2 0,-44-4 0,40 6 0,-43-9 0,44 6 0,-45-3 0,-140 8 0,138 2 0,85 13 0,1 0 0,19 18 0,-17-20 0,0-1 0,20 11 0,-23-15 0,0 0 0,0 0 0,-1 1 0,1 1 0,15 18 0,-11-12 0,-1 0 0,2-1 0,0 0 0,1-2 0,0 0 0,1 0 0,36 16 0,43 34 0,-73-52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7:28.0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0 308 4915,'405'-1'3972,"444"3"684,-439 19-2557,-313-14-1605,80 7 440,132 6 499,-255-17-953,55 10-1,-57-5-20,60 0 0,-19-6 95,190-6 1210,-224-3-1684,0-3-1,103-30 1,-151 35-112,0 1 0,-1-1 1,1-1-1,-1 0 0,0-1 1,0 1-1,-1-2 0,10-9 1,64-72-322,-83 89 354,57-57-573,-36 37 458,23-27 0,-40 42 74,-1 1 1,0-1 0,-1 0 0,1 0-1,-1-1 1,3-8 0,1-8 11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7:38.2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4915,'2495'0'14908,"-1427"0"-11794,-1041 0-3114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7:40.9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3653 158 4915,'-702'-19'5045,"-126"5"-805,540 16-2502,257-4-1486,0-1 1,0-2-1,1-1 1,-40-13-1,-28-6 269,58 17-255,2-1 87,-1 2 0,-61-3-1,79 9-129,0-1 0,-35-10 0,32 7 74,-40-5-1,-311 7 1915,193 6-1792,-375-3-419,530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8:06.4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99 24540,'3967'0'0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4:18.2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4525 258 17697,'-4524'0'0,"5038"257"0,-1028-514 0,1028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8:13.0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4246 229 24575,'202'0'0,"-202"0"0,0 0 0,0 0 0,0 0 0,0 0 0,0 0 0,0 0 0,0 0 0,0 0 0,0 0 0,0 1 0,0-1 0,0 0 0,0 0 0,0 0 0,0 0 0,0 0 0,0 0 0,0 0 0,0 0 0,0 0 0,0 0 0,0 0 0,1 1 0,-1-1 0,0 0 0,0 0 0,0 0 0,0 0 0,0 0 0,0 0 0,0 0 0,0 0 0,0 0 0,0 0 0,0 0 0,0 0 0,0 0 0,0 0 0,1 0 0,-1 0 0,0 0 0,0 0 0,0 0 0,0 0 0,0 0 0,0 0 0,0 0 0,0 0 0,0 0 0,0 0 0,0 0 0,1 0 0,-1 0 0,0 0 0,0 0 0,-12 6 0,-18 4 0,-29 1 0,-35 9 0,51-8 0,-1-2 0,1-1 0,-1-3 0,-1-1 0,-54-2 0,-394-5 0,461 3 0,1 2 0,-34 8 0,-44 4 0,-362-12 0,241-5 0,-1999 2 0,2215-1 0,0-1 0,0 0 0,0 0 0,0-2 0,0 0 0,0 0 0,-17-9 0,-7-2 0,11 7 0,19 6 0,1-1 0,-1 1 0,1-1 0,0 0 0,0-1 0,-11-7 0,16 9 0,0 1 0,0-1 0,0 0 0,1-1 0,-1 1 0,1 0 0,-1 0 0,1-1 0,0 1 0,0-1 0,0 1 0,0-1 0,0 1 0,1-1 0,-1 0 0,1 1 0,0-1 0,0 0 0,0 1 0,0-1 0,0 0 0,0 1 0,1-1 0,0-3 0,1-1 0,0 1 0,0 0 0,0 0 0,1 0 0,0 1 0,0-1 0,0 0 0,1 1 0,-1 0 0,9-8 0,-4 5 0,1 0 0,0 0 0,0 0 0,20-11 0,-23 15-105,1 0 0,-1-1 0,0 0 0,-1 0 0,1 0 0,-1-1 0,0 0 0,0 0 0,0 0 0,-1-1 0,0 1 0,4-11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8:30.4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0 130 23782,'4245'0'0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8:36.7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241 1 24575,'-1'2'0,"0"1"0,0-1 0,-1 0 0,1 1 0,-1-1 0,0 0 0,0 0 0,0 0 0,0 0 0,0 0 0,0-1 0,0 1 0,0-1 0,-1 1 0,1-1 0,-5 2 0,-5 5 0,-139 93 0,148-99 0,-1 0 0,1 0 0,1 0 0,-1 0 0,0 1 0,0-1 0,1 1 0,0 0 0,-1 0 0,1 0 0,0 0 0,0 0 0,1 0 0,-1 0 0,-1 5 0,2-6 0,1 0 0,0 0 0,0 0 0,-1 0 0,1 0 0,1 0 0,-1 0 0,0 0 0,0-1 0,1 1 0,-1 0 0,1 0 0,-1 0 0,1 0 0,0-1 0,0 1 0,0 0 0,0-1 0,0 1 0,0 0 0,0-1 0,1 1 0,-1-1 0,0 0 0,1 0 0,-1 1 0,1-1 0,0 0 0,2 1 0,31 16 0,-26-15 0,0 1 0,-1 1 0,1 0 0,-1 0 0,0 1 0,11 8 0,-18-12 0,0-1 0,0 0 0,0 1 0,0-1 0,0 0 0,0 1 0,-1-1 0,1 1 0,0 0 0,-1-1 0,1 1 0,-1-1 0,0 1 0,1 0 0,-1-1 0,0 1 0,0 2 0,-1-1 0,1-1 0,-1 1 0,0 0 0,0-1 0,0 1 0,0-1 0,-1 1 0,1-1 0,0 1 0,-1-1 0,0 0 0,0 0 0,-3 4 0,-12 8-1365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8:41.1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4184 37 24490,'-4184'0'0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8:48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24575,'2573'0'0,"-2553"1"0,-1 1 0,1 1 0,21 6 0,-18-3 0,41 3 0,206-7 0,-138-3 0,-113 0 0,1-1 0,-1-1 0,23-6 0,-19 3 0,40-3 0,132 7 132,-112 3-1629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9:04.4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23892,'4060'0'0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9:10.3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4211 65 24575,'-76'-1'0,"32"-1"0,0 2 0,0 2 0,-66 11 0,43-2 0,-1-4 0,0-2 0,-107-7 0,51 0 0,-1784 2 0,1877-2 0,0-1 0,-35-8 0,32 5 0,-51-3 0,-507 7 0,285 4 0,283-3 0,0 0 0,0-2 0,-40-10 0,-65-13 0,58 6-1365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9:15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24533,'4336'154'0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9:33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530 514 24564,'-528'-227'0,"1027"-60"0,-998 574 0,4217-503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9:41.1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24575,'1'21'0,"1"0"0,1-1 0,9 32 0,-2-12 0,-7-32 0,-1 0 0,2 0 0,-1-1 0,1 1 0,0-1 0,0 0 0,1 0 0,0-1 0,1 1 0,-1-1 0,13 10 0,-12-11 0,0 1 0,0 0 0,-1 0 0,1 1 0,-1-1 0,-1 1 0,1 0 0,-1 1 0,0-1 0,-1 1 0,5 14 0,-2 35-1365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4:43.5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125 498 4915,'-13'18'13786,"3"14"-12409,-1 2-1795,3-18 418,-4 6 0,1 0 0,2 1 0,-9 27 0,13-31-686,-2 3 742,1 1 0,1-1-1,2 1 1,0 0-1,0 27 1,3-44-147,1 0 1,-1-1-1,1 1 0,1-1 0,-1 1 1,1-1-1,0 0 0,0 0 0,0 0 1,1 0-1,0 0 0,0 0 0,0 0 0,4 4 1,-2-5-372,-1 0 1,1 0-1,-1-1 1,1 1 0,0-1-1,1 0 1,-1 0-1,0-1 1,11 3 0,26 7-1644,0-3 1,1-1-1,49 2 1,164-7 2104,-140-4 0,-100 0 0,0 0 0,-1-1 0,0-1 0,1 0 0,-1-1 0,0 0 0,28-14 0,-1-3 0,50-36 0,27-14 0,-95 59 236,-1-2-1,-1 0 1,0-2 0,-1-1-1,28-28 1,-37 36-207,-1 0-1,1 0 1,1 1 0,26-13-1,-21 12-354,30-21 0,98-93 13205,-147 122-12736,-1 0-1,1 0 0,0 1 1,0-1-1,-1 0 0,1 1 1,-1-1-1,1 1 0,0 0 0,-1-1 1,1 1-1,-2 0 0,-55-2-1845,51 2 2517,-39 3-814,-65 11 0,65-6 0,-70 2 0,81-10 0,1 1 0,-1 1 0,-59 13 0,79-10 0,-9 2 0,22-7 0,13-5 0,60-20-1434,2 3-1,111-19 0,-132 30 59,-23 4-410,0 2-1,37-3 1,55 9-965,-79 0 2521,-1 0 0,0-3 0,63-11 0,89-16 1241,-116 20-2052,20-2 1035,64-10 7,-128 17-1,68-2 0,-22 3 0,49-23 0,157-37 15032,-312 61-15319,-23 2 80,-1 2 0,-81 15 0,50-5-345,-35 8-555,-31 10-1844,-99 16 112,123-27 811,-8 11-2360,93-24 4330,1-1-1,0-2 1,-1-1-1,-51-5 0,6 0 93,56 4 963,-73-14 10259,94 8-10815,7 4-380,-1 1-1,1-1 0,-1 1 0,1 0 1,-1-1-1,1 1 0,-1-1 1,1 0-1,0 1 0,-1-1 0,1 1 1,0-1-1,-1 0 0,1 1 0,0-1 1,0 0-1,0 1 0,-1-1 1,1 0-1,0 1 0,0-1 0,0 0 1,0 1-1,0-1 0,0 0 0,1 1 1,-1-1-1,0 0 0,0 1 1,0-1-1,1-1 0,0 1-37,0 0 1,1 0-1,-1-1 0,0 1 0,1 0 0,-1 0 1,1 0-1,-1 0 0,1 1 0,-1-1 1,1 0-1,1 0 0,49-9-203,222 7 180,-135 6 0,605-3 0,-732 0 0,1-1 0,0-1 0,-1 0 0,1-1 0,-1 0 0,0 0 0,0-2 0,0 1 0,-1-2 0,1 1 0,-1-1 0,17-14 0,-9 10 6,-1 0-1,1 1 1,1 1 0,22-6-1,-22 8-135,0-1 0,-1 0 1,0-2-1,21-13 0,-12 4-639,0 1 0,1 1 0,0 2 0,1 1 0,1 1 1,0 1-1,37-6 0,-61 14 482,1 1 0,-1-1 1,1 0-1,-1-1 0,0 0 1,11-8-1,19-10-3631,-20 14 3582,0 2 0,1 0 0,-1 1 0,1 1 0,30-4 0,93 5 3266,-113 1-3503,1 0 0,42-10 0,-39 6-48,51-4-1,406 9 1546,-235 3-449,-230-1-708,0 1 0,-1 1-1,1 1 1,-1 1 0,39 15 0,-11 6 233,5 1 0,227 61 973,-232-80 760,27-6 7476,-41-2-6147,0 2-3294,-34-2 232,0 1 0,0-1 0,0 1 0,0 0 0,0 0 0,0 0 0,0 0 0,0 0 0,0 1 0,0-1 0,-1 1 0,6 3 0,-8-4 0,1-1 0,-1 1 0,1-1 0,-1 1 0,1 0 0,-1-1 0,0 1 0,1 0 0,-1-1 0,0 1 0,0 0 0,1-1 0,-1 1 0,0 0 0,0-1 0,0 1 0,0 0 0,0 0 0,0-1 0,0 1 0,0 0 0,0 0 0,-1 1 0,1-1 0,-1 0 0,0 1 0,0-1 0,1 0 0,-1 0 0,0 0 0,0 1 0,0-1 0,-1 0 0,1 0 0,0-1 0,0 1 0,0 0 0,-2 1 0,-18 7-30,0 0 1,0-1-1,0-1 0,-1-1 0,0-1 0,-45 4 1,-13 4-108,22-1-1931,-1-2-1,-108 5 0,-47-15 7560,-105-1-3900,-190 0-2287,487 2 712,-1 2-1,-40 8 0,36-5-566,-37 3 0,40-6-133,-43 10 1,44-7 101,0-2 1,-25 3-1,-100-3-4441,-77-6 2872,41 0 2296,-136 2 9545,-159 0-8003,101 0-1702,369 0 17,1 1 0,-1 0 0,1 0 0,-1 1 0,1 0 0,-1 0-1,-14 7 1,3 2-470,-31 20-1,16-9-745,18-13 358,-1-1 0,-34 12-1,2-1-3704,49-19 4481,0 0-1,0 0 0,0 1 0,0-1 1,0 1-1,0-1 0,0 1 0,0-1 1,0 1-1,1 0 0,-1-1 0,0 1 1,0 0-1,0 0 0,1 0 0,-1 0 1,0-1-1,1 1 0,-1 0 0,1 0 1,-1 0-1,1 0 0,-1 2 0,1-2-7,1 0 0,-1 0 0,0 0 0,1 0 0,-1 0-1,0-1 1,1 1 0,-1 0 0,1 0 0,-1 0 0,1 0-1,0 0 1,-1-1 0,1 1 0,0 0 0,0 0 0,-1-1-1,1 1 1,1 0 0,6 4-267,0-1-1,0 0 0,1 0 1,8 3-1,74 21 356,135 25 0,-168-40 0,-38-8 0,1 0 0,36 3 0,355-6 73,-205-4-101,164 2 889,-228 0 12978,-445 0-16393,-411 0-9519,294 0 12231,1109 0-434,-483-16 276,5 0 0,-82 18 349,141-4 1141,-130-25 10159,-232 23-10392,-1222 5-1257,1428-3-257,135 5-2541,-155 12 290,-62-9 419,54 4 0,141-7-3614,114-5 12886,-44 0 589,-75 2-8545,142 0-10205,-208 0 8624,3 0 4822,0 0 7328,-133-2-11219,0-1-1,0-1 0,-1-1 0,34-12 0,-27 8-1224,66-11 0,21-2 11872,-63 10-4018,-549 14-19636,472-1 14430,1 1 0,-1 1 0,-21 6 0,18-4 0,-41 5 0,-311-7 1001,193-5-788,76 2-987,57 0 2825,549 0-4542,-481-2 2491,1 0 0,-1-1 0,23-6 0,-19 4 0,40-5 0,229 8 8133,-151 4-5102,-128-3-3180,-1-1 1,0 0-1,0 0 1,0-2-1,0 1 0,0-1 1,17-10-1,-16 8-679,0 1-1,1 0 1,0 0 0,0 1-1,20-2 1,111 1-4648,-49 8 5835,30-1 13952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9:45.0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4339 63 24575,'-2171'0'0,"2162"0"0,-1 1 0,1 0 0,0 0 0,0 1 0,0 0 0,0 1 0,0 0 0,0 0 0,1 1 0,0 0 0,-13 8 0,2-3 0,0-1 0,-1 0 0,0-2 0,0 0 0,-32 3 0,44-7 0,-54 6 0,0-3 0,-1-2 0,-66-7 0,9 1 0,-283 4 0,372 0 0,1 2 0,-37 8 0,34-4 0,-53 2 0,-320-8 0,192-3 0,203 2 0,0 0 0,0-1 0,0-1 0,0 1 0,-20-8 0,26 8 0,1-1 0,0 0 0,-1 0 0,1 0 0,0-1 0,0 1 0,0-1 0,1 0 0,-1 0 0,1-1 0,0 1 0,-1-1 0,1 1 0,1-1 0,-1 0 0,-2-5 0,-1-3-195,0-1 0,1 0 0,1-1 0,0 1 0,1-1 0,-3-26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9:47.6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66 24575,'562'0'0,"-538"-1"0,0-2 0,42-9 0,-37 6 0,40-4 0,329 7 0,-205 6 0,179-3 0,-352-1 0,-1-1 0,0-1 0,23-6 0,-19 3 0,40-3 0,311 6 0,-190 5 0,1177-2-1365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5:52.6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4915,'0'0'0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5:07.4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4244 87 12872,'-4244'0'0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5:17.5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 4915,'56'-3'13396,"26"-9"-11331,22-2-2781,332 8 716,-245 9 0,429-3 0,-590-2 0,1-1 0,35-8 0,-32 5 0,54-4 0,49 12 0,66-4 0,-129-12-279,-55 9-410,0 1-1,24-2 1,219 1-10053,-149 7 9147,-22-1 4726,0 0 5715,-13-2-6088,91 3-2809,-155 0 43,1 2 1,-1-1-1,0 2 0,-1-1 1,1 2-1,-1 0 0,14 9 0,-13-8-322,1 1-1,-1-2 0,2 0 1,30 8-1,131 23-8033,66 24 3698,-118-7 19774,-158-47-15506,-324-3-4168,186-7 1240,-108 3 2778,-140 0 6032,171 0-2493,474 0-2480,123 0-11534,-131 0 8512,-115 0 5695,-6 0 4305,-802 0-10265,208 0 1605,179 0 7468,363 1-6297,1 2 0,73 13 0,-53-7 0,0-3 0,1-3 0,76-6 0,-22 1 0,131 1-814,335 1-9987,-372 1 12651,0-1 7715,-196-2-9818,-1 1 0,1-2 0,25-7 0,-22 4-1501,43-4 1,-6 8-4823,-33 2 6031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5:22.5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4213 0 17502,'-4213'0'0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5:27.9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533 557 15700,'-533'-216'0,"1026"-80"0,-986 592 0,4830-637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5T12:55:33.0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3254 38 18363,'-3254'0'0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037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9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.xml"/><Relationship Id="rId5" Type="http://schemas.openxmlformats.org/officeDocument/2006/relationships/image" Target="../media/image7.png"/><Relationship Id="rId4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1.png"/><Relationship Id="rId18" Type="http://schemas.openxmlformats.org/officeDocument/2006/relationships/customXml" Target="../ink/ink18.xm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customXml" Target="../ink/ink15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2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customXml" Target="../ink/ink14.xml"/><Relationship Id="rId19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customXml" Target="../ink/ink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image" Target="../media/image26.png"/><Relationship Id="rId4" Type="http://schemas.openxmlformats.org/officeDocument/2006/relationships/customXml" Target="../ink/ink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2.xml"/><Relationship Id="rId11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customXml" Target="../ink/ink2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Telecom Churn Analysis — California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Data-driven review of 7,043 customer records uncovering a 26.54% churn rate and $3.68M revenue loss. Presented by J. Vijay — Business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095"/>
            <a:ext cx="64911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&amp; Next Steps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013109"/>
            <a:ext cx="4205168" cy="3629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Premium Tech Support is a key retention lever; bundle with Fiber plans.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Competitor activity accounts for $1.69M of $3.68M lost — prioritize win-back campaigns.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month-to-month Fiber users (1,107 churners) with incentives.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Audit high-churn California regions to address local issues.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638943" y="6010886"/>
            <a:ext cx="4205168" cy="35957"/>
          </a:xfrm>
          <a:prstGeom prst="rect">
            <a:avLst/>
          </a:prstGeom>
          <a:solidFill>
            <a:srgbClr val="15213F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638943" y="630196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Author: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J. Vijay — Final-year BBA, Osmania University · </a:t>
            </a:r>
            <a:r>
              <a:rPr lang="en-IN" dirty="0"/>
              <a:t>www.linkedin.com/in/jabu-vijay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023725C-880C-5EAB-5D75-62AE8CEA82A6}"/>
                  </a:ext>
                </a:extLst>
              </p14:cNvPr>
              <p14:cNvContentPartPr/>
              <p14:nvPr/>
            </p14:nvContentPartPr>
            <p14:xfrm>
              <a:off x="12968438" y="7780443"/>
              <a:ext cx="1338840" cy="185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023725C-880C-5EAB-5D75-62AE8CEA82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05438" y="7717443"/>
                <a:ext cx="1464480" cy="31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2328420-976C-FCAC-568F-C5B3754A0DC0}"/>
              </a:ext>
            </a:extLst>
          </p:cNvPr>
          <p:cNvGrpSpPr/>
          <p:nvPr/>
        </p:nvGrpSpPr>
        <p:grpSpPr>
          <a:xfrm>
            <a:off x="12901478" y="7861443"/>
            <a:ext cx="1563840" cy="212760"/>
            <a:chOff x="12901478" y="7861443"/>
            <a:chExt cx="156384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FF132B-85ED-3726-413A-FF9891E5EEBD}"/>
                    </a:ext>
                  </a:extLst>
                </p14:cNvPr>
                <p14:cNvContentPartPr/>
                <p14:nvPr/>
              </p14:nvContentPartPr>
              <p14:xfrm>
                <a:off x="14407358" y="7861443"/>
                <a:ext cx="57960" cy="145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FF132B-85ED-3726-413A-FF9891E5EE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44718" y="7798803"/>
                  <a:ext cx="183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5BB560-D831-2909-F901-298B2C4FE225}"/>
                    </a:ext>
                  </a:extLst>
                </p14:cNvPr>
                <p14:cNvContentPartPr/>
                <p14:nvPr/>
              </p14:nvContentPartPr>
              <p14:xfrm>
                <a:off x="12901478" y="8006163"/>
                <a:ext cx="1562040" cy="68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5BB560-D831-2909-F901-298B2C4FE2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38838" y="7943523"/>
                  <a:ext cx="1687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A298E93-4BDE-9CB2-8BD9-11D43E6551FC}"/>
                    </a:ext>
                  </a:extLst>
                </p14:cNvPr>
                <p14:cNvContentPartPr/>
                <p14:nvPr/>
              </p14:nvContentPartPr>
              <p14:xfrm>
                <a:off x="12901838" y="7960803"/>
                <a:ext cx="1383480" cy="23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A298E93-4BDE-9CB2-8BD9-11D43E6551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38838" y="7898163"/>
                  <a:ext cx="1509120" cy="149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03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&amp; Scope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8943" y="2134433"/>
            <a:ext cx="4205168" cy="1397675"/>
          </a:xfrm>
          <a:prstGeom prst="roundRect">
            <a:avLst>
              <a:gd name="adj" fmla="val 2434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865757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65757" y="2942392"/>
            <a:ext cx="37515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7,043 rows · 38 columns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638943" y="3758922"/>
            <a:ext cx="4205168" cy="1397675"/>
          </a:xfrm>
          <a:prstGeom prst="roundRect">
            <a:avLst>
              <a:gd name="adj" fmla="val 2434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9865757" y="3985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Geography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65757" y="4566880"/>
            <a:ext cx="37515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located in California, USA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38943" y="5383411"/>
            <a:ext cx="4205168" cy="1760577"/>
          </a:xfrm>
          <a:prstGeom prst="roundRect">
            <a:avLst>
              <a:gd name="adj" fmla="val 193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9865757" y="5610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Categories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5757" y="6191369"/>
            <a:ext cx="37515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Demographics, Services, Account Info, Churn Data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35654F-3DE3-67C7-4115-162F1D128967}"/>
                  </a:ext>
                </a:extLst>
              </p14:cNvPr>
              <p14:cNvContentPartPr/>
              <p14:nvPr/>
            </p14:nvContentPartPr>
            <p14:xfrm>
              <a:off x="12857198" y="7735083"/>
              <a:ext cx="1594800" cy="185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35654F-3DE3-67C7-4115-162F1D1289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4198" y="7672443"/>
                <a:ext cx="17204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7943D6E-8CEE-6F2B-256B-CE19AC0B1A52}"/>
                  </a:ext>
                </a:extLst>
              </p14:cNvPr>
              <p14:cNvContentPartPr/>
              <p14:nvPr/>
            </p14:nvContentPartPr>
            <p14:xfrm>
              <a:off x="12834158" y="7790883"/>
              <a:ext cx="1629360" cy="185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7943D6E-8CEE-6F2B-256B-CE19AC0B1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71518" y="7728243"/>
                <a:ext cx="17550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60165F5-8963-D248-D8CE-8C2A1C29650B}"/>
                  </a:ext>
                </a:extLst>
              </p14:cNvPr>
              <p14:cNvContentPartPr/>
              <p14:nvPr/>
            </p14:nvContentPartPr>
            <p14:xfrm>
              <a:off x="12633998" y="7838403"/>
              <a:ext cx="1958040" cy="3808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60165F5-8963-D248-D8CE-8C2A1C2965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71358" y="7775403"/>
                <a:ext cx="20836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F1E9C9A-959F-E91E-0D6C-AD652784B067}"/>
                  </a:ext>
                </a:extLst>
              </p14:cNvPr>
              <p14:cNvContentPartPr/>
              <p14:nvPr/>
            </p14:nvContentPartPr>
            <p14:xfrm>
              <a:off x="7883798" y="2084830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F1E9C9A-959F-E91E-0D6C-AD652784B0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20798" y="2022190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8171498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Cleaning &amp; Standardization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6049" y="3707725"/>
            <a:ext cx="8351996" cy="166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Oracle SQL to clean and standardize records.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Updated 1,527 null service entries to "No" for customers without internet.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Mapped cities to correct lat/long values for California.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Replaced NULL CHURN_REASON for active customers with "Active Customer".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Binned age into 19–39, 40–59, 60–80 for demographic analysis.</a:t>
            </a:r>
            <a:endParaRPr lang="en-US" sz="16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13785F-A9AB-7538-400B-70DED1422CC4}"/>
                  </a:ext>
                </a:extLst>
              </p14:cNvPr>
              <p14:cNvContentPartPr/>
              <p14:nvPr/>
            </p14:nvContentPartPr>
            <p14:xfrm>
              <a:off x="12935318" y="8017323"/>
              <a:ext cx="1528200" cy="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13785F-A9AB-7538-400B-70DED1422C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2318" y="7891323"/>
                <a:ext cx="16538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BD037C-2B2E-7A94-62D8-38A5453B2CDD}"/>
                  </a:ext>
                </a:extLst>
              </p14:cNvPr>
              <p14:cNvContentPartPr/>
              <p14:nvPr/>
            </p14:nvContentPartPr>
            <p14:xfrm>
              <a:off x="12979598" y="8015883"/>
              <a:ext cx="1437480" cy="104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BD037C-2B2E-7A94-62D8-38A5453B2C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16958" y="7953243"/>
                <a:ext cx="15631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6597AD-C130-46DE-8BA6-82674B3ED1CD}"/>
                  </a:ext>
                </a:extLst>
              </p14:cNvPr>
              <p14:cNvContentPartPr/>
              <p14:nvPr/>
            </p14:nvContentPartPr>
            <p14:xfrm>
              <a:off x="12946478" y="7950723"/>
              <a:ext cx="151704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6597AD-C130-46DE-8BA6-82674B3ED1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83478" y="7887723"/>
                <a:ext cx="1642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D3186E-A64A-CDEC-1823-8B0A4A4764A0}"/>
                  </a:ext>
                </a:extLst>
              </p14:cNvPr>
              <p14:cNvContentPartPr/>
              <p14:nvPr/>
            </p14:nvContentPartPr>
            <p14:xfrm>
              <a:off x="12946478" y="7827963"/>
              <a:ext cx="1561320" cy="200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D3186E-A64A-CDEC-1823-8B0A4A4764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83478" y="7764963"/>
                <a:ext cx="16869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D95B6C9-E81B-237A-7B09-492E54D617DB}"/>
                  </a:ext>
                </a:extLst>
              </p14:cNvPr>
              <p14:cNvContentPartPr/>
              <p14:nvPr/>
            </p14:nvContentPartPr>
            <p14:xfrm>
              <a:off x="12756758" y="7850283"/>
              <a:ext cx="1171800" cy="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D95B6C9-E81B-237A-7B09-492E54D617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693758" y="7724283"/>
                <a:ext cx="1297440" cy="25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churn patterns by service, contract, age, and geography to explain the $3.68M revenue impact.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73C5C8-1897-5AC9-BF09-35587113D293}"/>
                  </a:ext>
                </a:extLst>
              </p14:cNvPr>
              <p14:cNvContentPartPr/>
              <p14:nvPr/>
            </p14:nvContentPartPr>
            <p14:xfrm>
              <a:off x="14061758" y="807348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73C5C8-1897-5AC9-BF09-35587113D2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99118" y="80104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44F436-CA8E-DEEE-44F9-80819E2E6383}"/>
                  </a:ext>
                </a:extLst>
              </p14:cNvPr>
              <p14:cNvContentPartPr/>
              <p14:nvPr/>
            </p14:nvContentPartPr>
            <p14:xfrm>
              <a:off x="6467558" y="6991683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44F436-CA8E-DEEE-44F9-80819E2E63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4558" y="692904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820579"/>
            <a:ext cx="7009924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Support &amp; Contract Signals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2271474"/>
            <a:ext cx="8308538" cy="47080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323" y="2087047"/>
            <a:ext cx="1509236" cy="18865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417856" y="2087047"/>
            <a:ext cx="2442091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Premium Tech Support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1417856" y="2999423"/>
            <a:ext cx="2442091" cy="1056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Churners with support: 186 vs. without: 1,050 — strong retention driver.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323" y="4491276"/>
            <a:ext cx="1509236" cy="18865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417856" y="4491276"/>
            <a:ext cx="2442091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Month-to-Month Risk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1417856" y="5403652"/>
            <a:ext cx="2442091" cy="1760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Month-to-month contracts, especially Fiber Optic users, show highest churn (1,107 churners).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DAB7A98-ED12-8281-6357-1C88C25E11A2}"/>
                  </a:ext>
                </a:extLst>
              </p14:cNvPr>
              <p14:cNvContentPartPr/>
              <p14:nvPr/>
            </p14:nvContentPartPr>
            <p14:xfrm>
              <a:off x="13102358" y="7961523"/>
              <a:ext cx="1349640" cy="34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DAB7A98-ED12-8281-6357-1C88C25E11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9358" y="7898883"/>
                <a:ext cx="1475280" cy="15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294141C-A163-3945-6585-62C93A0262D4}"/>
              </a:ext>
            </a:extLst>
          </p:cNvPr>
          <p:cNvGrpSpPr/>
          <p:nvPr/>
        </p:nvGrpSpPr>
        <p:grpSpPr>
          <a:xfrm>
            <a:off x="12778718" y="7726803"/>
            <a:ext cx="1707840" cy="369000"/>
            <a:chOff x="12778718" y="7726803"/>
            <a:chExt cx="170784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3A9CF2-B413-B685-E605-8376CFD5E141}"/>
                    </a:ext>
                  </a:extLst>
                </p14:cNvPr>
                <p14:cNvContentPartPr/>
                <p14:nvPr/>
              </p14:nvContentPartPr>
              <p14:xfrm>
                <a:off x="12778718" y="7726803"/>
                <a:ext cx="1617840" cy="367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3A9CF2-B413-B685-E605-8376CFD5E1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16078" y="7664163"/>
                  <a:ext cx="17434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2564F04-931F-2036-A8E2-C4F373E8E016}"/>
                    </a:ext>
                  </a:extLst>
                </p14:cNvPr>
                <p14:cNvContentPartPr/>
                <p14:nvPr/>
              </p14:nvContentPartPr>
              <p14:xfrm>
                <a:off x="12890678" y="7861083"/>
                <a:ext cx="1517760" cy="146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2564F04-931F-2036-A8E2-C4F373E8E0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27678" y="7798443"/>
                  <a:ext cx="1643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D29BCC-D180-9209-6256-67D4392242B7}"/>
                    </a:ext>
                  </a:extLst>
                </p14:cNvPr>
                <p14:cNvContentPartPr/>
                <p14:nvPr/>
              </p14:nvContentPartPr>
              <p14:xfrm>
                <a:off x="13017038" y="7816443"/>
                <a:ext cx="1401840" cy="132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D29BCC-D180-9209-6256-67D4392242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54038" y="7753803"/>
                  <a:ext cx="1527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CFA905-1387-1B79-9DE9-E0FAA8A2E86E}"/>
                    </a:ext>
                  </a:extLst>
                </p14:cNvPr>
                <p14:cNvContentPartPr/>
                <p14:nvPr/>
              </p14:nvContentPartPr>
              <p14:xfrm>
                <a:off x="13203158" y="7839843"/>
                <a:ext cx="1283400" cy="145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CFA905-1387-1B79-9DE9-E0FAA8A2E8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40158" y="7777203"/>
                  <a:ext cx="1409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9402E1-E569-2A6E-3949-DEF93D54A1EE}"/>
                    </a:ext>
                  </a:extLst>
                </p14:cNvPr>
                <p14:cNvContentPartPr/>
                <p14:nvPr/>
              </p14:nvContentPartPr>
              <p14:xfrm>
                <a:off x="13102358" y="8095443"/>
                <a:ext cx="12927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9402E1-E569-2A6E-3949-DEF93D54A1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39718" y="8032803"/>
                  <a:ext cx="1418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41D35A-AFAF-EDD3-4E4C-8A8DDFE193F9}"/>
                    </a:ext>
                  </a:extLst>
                </p14:cNvPr>
                <p14:cNvContentPartPr/>
                <p14:nvPr/>
              </p14:nvContentPartPr>
              <p14:xfrm>
                <a:off x="13092638" y="8038923"/>
                <a:ext cx="1315080" cy="56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41D35A-AFAF-EDD3-4E4C-8A8DDFE193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29638" y="7975923"/>
                  <a:ext cx="1440720" cy="182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10383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Leakage — Competitor Impact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24344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01C3C"/>
          </a:solidFill>
          <a:ln/>
        </p:spPr>
      </p:sp>
      <p:sp>
        <p:nvSpPr>
          <p:cNvPr id="5" name="Text 2"/>
          <p:cNvSpPr/>
          <p:nvPr/>
        </p:nvSpPr>
        <p:spPr>
          <a:xfrm>
            <a:off x="3612118" y="6731913"/>
            <a:ext cx="124753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Competitors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F65CB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731913"/>
            <a:ext cx="5520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391334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$1.69M (≈46% of $3.68M) lost to competitors — the single largest revenue threat. Focus required on pricing and bundles.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0E5C214-5178-7D91-190B-988C1912040B}"/>
                  </a:ext>
                </a:extLst>
              </p14:cNvPr>
              <p14:cNvContentPartPr/>
              <p14:nvPr/>
            </p14:nvContentPartPr>
            <p14:xfrm>
              <a:off x="13024238" y="7883403"/>
              <a:ext cx="1428480" cy="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0E5C214-5178-7D91-190B-988C191204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1238" y="7757403"/>
                <a:ext cx="1554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3796649-BC0B-D6B2-51FF-47567E01A2F2}"/>
                  </a:ext>
                </a:extLst>
              </p14:cNvPr>
              <p14:cNvContentPartPr/>
              <p14:nvPr/>
            </p14:nvContentPartPr>
            <p14:xfrm>
              <a:off x="12867998" y="7913283"/>
              <a:ext cx="1602360" cy="127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3796649-BC0B-D6B2-51FF-47567E01A2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05358" y="7850643"/>
                <a:ext cx="1728000" cy="2530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70BA677-C9FD-7A3E-C5C2-12E171E7B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517" y="1828800"/>
            <a:ext cx="7757384" cy="62119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94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Age-Driven Findings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936206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286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518529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20434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Senior (60–80): Highest churn volume due to competitor offers.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920145" y="3936206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1107</a:t>
            </a:r>
            <a:endParaRPr lang="en-US" sz="4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35" y="2518529"/>
            <a:ext cx="3402330" cy="340233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620434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Month-to-month Fiber churners: Primary high-risk group (1,107).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362248" y="3936206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186</a:t>
            </a:r>
            <a:endParaRPr lang="en-US" sz="4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2518529"/>
            <a:ext cx="3402330" cy="340233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620434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 Premium Tech Support: Low churn count (186).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C0BDC3-E679-AFA3-725C-E04F252705B5}"/>
                  </a:ext>
                </a:extLst>
              </p14:cNvPr>
              <p14:cNvContentPartPr/>
              <p14:nvPr/>
            </p14:nvContentPartPr>
            <p14:xfrm>
              <a:off x="12946478" y="7872603"/>
              <a:ext cx="1528560" cy="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C0BDC3-E679-AFA3-725C-E04F252705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83478" y="7746603"/>
                <a:ext cx="16542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3C0298F-7791-BFA0-CD75-701B83357E49}"/>
                  </a:ext>
                </a:extLst>
              </p14:cNvPr>
              <p14:cNvContentPartPr/>
              <p14:nvPr/>
            </p14:nvContentPartPr>
            <p14:xfrm>
              <a:off x="14387558" y="7905723"/>
              <a:ext cx="87120" cy="138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3C0298F-7791-BFA0-CD75-701B83357E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24558" y="7843083"/>
                <a:ext cx="212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667FE4-604E-B777-C4A7-31A73DB4642D}"/>
                  </a:ext>
                </a:extLst>
              </p14:cNvPr>
              <p14:cNvContentPartPr/>
              <p14:nvPr/>
            </p14:nvContentPartPr>
            <p14:xfrm>
              <a:off x="12901118" y="8051163"/>
              <a:ext cx="1506600" cy="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667FE4-604E-B777-C4A7-31A73DB464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38118" y="7925163"/>
                <a:ext cx="16322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D950CE-E67D-F5F9-87F8-888CB5FF8F38}"/>
                  </a:ext>
                </a:extLst>
              </p14:cNvPr>
              <p14:cNvContentPartPr/>
              <p14:nvPr/>
            </p14:nvContentPartPr>
            <p14:xfrm>
              <a:off x="12901838" y="7961163"/>
              <a:ext cx="1305720" cy="12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D950CE-E67D-F5F9-87F8-888CB5FF8F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38838" y="7898523"/>
                <a:ext cx="1431360" cy="13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1750"/>
            <a:ext cx="10867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Recommendations — Targeted Retention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24319"/>
            <a:ext cx="3090505" cy="3483531"/>
          </a:xfrm>
          <a:prstGeom prst="roundRect">
            <a:avLst>
              <a:gd name="adj" fmla="val 4734"/>
            </a:avLst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93839"/>
            <a:ext cx="3090505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762" y="2784158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02835" y="29542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691295"/>
            <a:ext cx="257591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 Premium Support Bundle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4536043"/>
            <a:ext cx="257591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Bundle Premium Tech Support with Fiber plans to reduce churn among highest-risk users.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111109" y="3124319"/>
            <a:ext cx="3090624" cy="3483531"/>
          </a:xfrm>
          <a:prstGeom prst="roundRect">
            <a:avLst>
              <a:gd name="adj" fmla="val 4734"/>
            </a:avLst>
          </a:prstGeom>
          <a:solidFill>
            <a:srgbClr val="FBFCFE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109" y="3093839"/>
            <a:ext cx="3090624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200" y="2784158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20273" y="29542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4368403" y="3691295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 Competitor Win-Backs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368403" y="4536043"/>
            <a:ext cx="257603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Price-match and loyalty bonuses targeted at Seniors (60–80) to recapture $1.69M lost to competitors.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7428548" y="3124319"/>
            <a:ext cx="3090624" cy="3483531"/>
          </a:xfrm>
          <a:prstGeom prst="roundRect">
            <a:avLst>
              <a:gd name="adj" fmla="val 4734"/>
            </a:avLst>
          </a:prstGeom>
          <a:solidFill>
            <a:srgbClr val="FBFCFE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093839"/>
            <a:ext cx="3090624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639" y="2784158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8837712" y="29542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7685842" y="3691295"/>
            <a:ext cx="257603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Contract Conversion Incentives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7685842" y="4890373"/>
            <a:ext cx="25760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discounts to convert month-to-month Fiber users to 1–2 year contracts.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10745986" y="3124319"/>
            <a:ext cx="3090624" cy="3483531"/>
          </a:xfrm>
          <a:prstGeom prst="roundRect">
            <a:avLst>
              <a:gd name="adj" fmla="val 4734"/>
            </a:avLst>
          </a:prstGeom>
          <a:solidFill>
            <a:srgbClr val="FBFCFE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86" y="3093839"/>
            <a:ext cx="3090624" cy="12192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1077" y="2784158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2155150" y="29542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1003280" y="3691295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 Geographic Service Audits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1003280" y="4536043"/>
            <a:ext cx="25760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localized infrastructure and quality audits in California churn hotspots.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7C0B24B-26D7-E55B-9DF7-40508CD54334}"/>
                  </a:ext>
                </a:extLst>
              </p14:cNvPr>
              <p14:cNvContentPartPr/>
              <p14:nvPr/>
            </p14:nvContentPartPr>
            <p14:xfrm>
              <a:off x="12979598" y="7861443"/>
              <a:ext cx="1461600" cy="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7C0B24B-26D7-E55B-9DF7-40508CD543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16598" y="7735443"/>
                <a:ext cx="15872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CDECCC8-2549-6C77-B1FD-FB8312CE9F78}"/>
                  </a:ext>
                </a:extLst>
              </p14:cNvPr>
              <p14:cNvContentPartPr/>
              <p14:nvPr/>
            </p14:nvContentPartPr>
            <p14:xfrm>
              <a:off x="12913718" y="7927323"/>
              <a:ext cx="1515960" cy="36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CDECCC8-2549-6C77-B1FD-FB8312CE9F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51078" y="7864683"/>
                <a:ext cx="16416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B6B32BC-F47E-C40F-025F-26B1567D7AFE}"/>
                  </a:ext>
                </a:extLst>
              </p14:cNvPr>
              <p14:cNvContentPartPr/>
              <p14:nvPr/>
            </p14:nvContentPartPr>
            <p14:xfrm>
              <a:off x="12935318" y="8051163"/>
              <a:ext cx="1561320" cy="558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B6B32BC-F47E-C40F-025F-26B1567D7A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72318" y="7988163"/>
                <a:ext cx="1686960" cy="18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7044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Final Dashboard Snapshot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Consolidated visual of churn hotspots, revenue attribution, and service-impact metrics to guide action planning.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446</Words>
  <Application>Microsoft Office PowerPoint</Application>
  <PresentationFormat>Custom</PresentationFormat>
  <Paragraphs>64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 Slab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Ajay Patel</cp:lastModifiedBy>
  <cp:revision>4</cp:revision>
  <dcterms:created xsi:type="dcterms:W3CDTF">2026-02-05T12:47:48Z</dcterms:created>
  <dcterms:modified xsi:type="dcterms:W3CDTF">2026-02-05T13:17:22Z</dcterms:modified>
</cp:coreProperties>
</file>